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68" r:id="rId16"/>
    <p:sldId id="269" r:id="rId17"/>
  </p:sldIdLst>
  <p:sldSz cx="9144000" cy="5143500" type="screen16x9"/>
  <p:notesSz cx="6858000" cy="9144000"/>
  <p:embeddedFontLst>
    <p:embeddedFont>
      <p:font typeface="Pangolin" charset="0"/>
      <p:regular r:id="rId19"/>
    </p:embeddedFont>
    <p:embeddedFont>
      <p:font typeface="Inconsolata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875" autoAdjust="0"/>
  </p:normalViewPr>
  <p:slideViewPr>
    <p:cSldViewPr>
      <p:cViewPr>
        <p:scale>
          <a:sx n="90" d="100"/>
          <a:sy n="90" d="100"/>
        </p:scale>
        <p:origin x="-1234" y="-3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50727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c4329e75d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c4329e75d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c4329e75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c4329e75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c4329e75d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c4329e75d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bf300bea2_1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bf300bea2_1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bf300bea2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bf300bea2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rabicPeriod"/>
            </a:pPr>
            <a:r>
              <a:rPr lang="en" sz="1200" b="1">
                <a:latin typeface="Pangolin"/>
                <a:ea typeface="Pangolin"/>
                <a:cs typeface="Pangolin"/>
                <a:sym typeface="Pangolin"/>
              </a:rPr>
              <a:t>(show image screenshotpy10)</a:t>
            </a:r>
            <a:endParaRPr sz="1200" b="1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lphaLcPeriod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Since you have no new projects, click “Create New Project”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lphaLcPeriod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Normally, go to File/New Project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rabicPeriod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Name your project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lphaLcPeriod"/>
            </a:pPr>
            <a:endParaRPr sz="1200" b="1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rabicPeriod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Right-click your created folder, click “Python File” in “New”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AutoNum type="arabicPeriod"/>
            </a:pPr>
            <a:r>
              <a:rPr lang="en" sz="1200" b="1">
                <a:latin typeface="Pangolin"/>
                <a:ea typeface="Pangolin"/>
                <a:cs typeface="Pangolin"/>
                <a:sym typeface="Pangolin"/>
              </a:rPr>
              <a:t>Name it something you’ll remember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To run, press Alt Shift F10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Or press Shift F10 for normal running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f300bea2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bf300bea2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bf300bea2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bf300bea2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What is Hello, World?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“Hello, World” is a sample text to print first after setup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(why hello world)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Computer scientist, Brian Kernighan, was writing a manual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Nobody really knows why he wrote Hello, World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(other things to print)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You can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This the tradition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Why do we learn “Hello, World”?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Execution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Many processes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Only need to print to know it successful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How to use “Hello, World”?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print(‘Hello, World!’)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 dirty="0">
                <a:latin typeface="Pangolin"/>
                <a:ea typeface="Pangolin"/>
                <a:cs typeface="Pangolin"/>
                <a:sym typeface="Pangolin"/>
              </a:rPr>
              <a:t>print(“Hello, World!”)</a:t>
            </a:r>
            <a:endParaRPr sz="1200" dirty="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 b="1" dirty="0">
                <a:highlight>
                  <a:srgbClr val="FFFF00"/>
                </a:highlight>
                <a:latin typeface="Pangolin"/>
                <a:ea typeface="Pangolin"/>
                <a:cs typeface="Pangolin"/>
                <a:sym typeface="Pangolin"/>
              </a:rPr>
              <a:t>(Recommends first one, easier to type)</a:t>
            </a:r>
            <a:endParaRPr sz="1200" b="1" dirty="0">
              <a:highlight>
                <a:srgbClr val="FFFF00"/>
              </a:highlight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What is Python?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A simple programming language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The most popular language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What can you do with Python?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Website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Google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Youtube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Instagram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Spotify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Netflix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Pinterest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Reddit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Calculations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Addition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Subtraction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Multiplication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Division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Machine Learning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Studying algorithms through machines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Grammarly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Web Crawler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Google’s search results provide the most relevant sites by using crawler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Why is it so popular?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Simplicity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Python is known for its code that is close to human language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Many people prefer Python because it’s easy to learn compared to other languages like C and Java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Libraries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Numpy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Make dimensional arrays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Request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HTTP requests easier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Beautiful Soup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Parse HTML code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Why should we learn Python?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Data mining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To discover patterns in raw data, such as business marketing strategies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Job Opportunities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There are more opportunities in compare to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C++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Java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Python has the most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(reminding during covid very less)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●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Practice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Decomposition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how to break problems into smaller pieces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○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Abstraction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angolin"/>
              <a:buChar char="■"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how to identify what the critical pieces of information are with a problem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c4329e75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c4329e75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c4329e75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c4329e75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f300bea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bf300bea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bf300bea2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bf300bea2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This is the ide.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ngolin"/>
                <a:ea typeface="Pangolin"/>
                <a:cs typeface="Pangolin"/>
                <a:sym typeface="Pangolin"/>
              </a:rPr>
              <a:t>It is an integrated development environment that makes programming easier</a:t>
            </a:r>
            <a:endParaRPr sz="1200"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bf300bea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bf300bea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745450" y="1197750"/>
            <a:ext cx="3434100" cy="27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olaroid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ostit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postit">
  <p:cSld name="BLANK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5" descr="notepad4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2703525" y="1735750"/>
            <a:ext cx="3486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000"/>
              <a:buFont typeface="Pangolin"/>
              <a:buNone/>
              <a:defRPr sz="30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703525" y="2763852"/>
            <a:ext cx="348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consolata"/>
              <a:buNone/>
              <a:defRPr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Inconsolata"/>
              <a:buNone/>
              <a:defRPr sz="3000">
                <a:solidFill>
                  <a:srgbClr val="434343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962850" y="876850"/>
            <a:ext cx="4955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1pPr>
            <a:lvl2pPr marL="914400" lvl="1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2pPr>
            <a:lvl3pPr marL="1371600" lvl="2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3pPr>
            <a:lvl4pPr marL="1828800" lvl="3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4pPr>
            <a:lvl5pPr marL="2286000" lvl="4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5pPr>
            <a:lvl6pPr marL="2743200" lvl="5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6pPr>
            <a:lvl7pPr marL="3200400" lvl="6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7pPr>
            <a:lvl8pPr marL="3657600" lvl="7" indent="-4191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8pPr>
            <a:lvl9pPr marL="4114800" lvl="8" indent="-4191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 i="1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66375" y="642310"/>
            <a:ext cx="3966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866375" y="1609350"/>
            <a:ext cx="3966600" cy="28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866375" y="1310800"/>
            <a:ext cx="27309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2"/>
          </p:nvPr>
        </p:nvSpPr>
        <p:spPr>
          <a:xfrm>
            <a:off x="3761704" y="1310800"/>
            <a:ext cx="27309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866375" y="358375"/>
            <a:ext cx="7567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866375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3430687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3"/>
          </p:nvPr>
        </p:nvSpPr>
        <p:spPr>
          <a:xfrm>
            <a:off x="5994999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924850" y="3872900"/>
            <a:ext cx="75990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lvl="1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lvl="2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lvl="3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lvl="4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lvl="5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lvl="6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lvl="7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lvl="8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ctrTitle"/>
          </p:nvPr>
        </p:nvSpPr>
        <p:spPr>
          <a:xfrm>
            <a:off x="2745450" y="1197750"/>
            <a:ext cx="3434100" cy="27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&amp; Hello World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Python Class #1</a:t>
            </a:r>
            <a:endParaRPr sz="2000"/>
          </a:p>
        </p:txBody>
      </p:sp>
      <p:sp>
        <p:nvSpPr>
          <p:cNvPr id="2" name="TextBox 1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561575" y="2821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PyCharm</a:t>
            </a: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body" idx="1"/>
          </p:nvPr>
        </p:nvSpPr>
        <p:spPr>
          <a:xfrm>
            <a:off x="561575" y="1152150"/>
            <a:ext cx="47565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"/>
              <a:t>On the PyCharm window, click “Next” on the Welcome page.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"/>
              <a:t>Click on “Next” in “Choose Install Location”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"/>
              <a:t>Check “Create Desktop Shortcut”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"/>
              <a:t>Click “Install” in “Choose Start Menu Folder”</a:t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 rotWithShape="1">
          <a:blip r:embed="rId3">
            <a:alphaModFix/>
          </a:blip>
          <a:srcRect l="34271" t="24747" r="34794" b="20764"/>
          <a:stretch/>
        </p:blipFill>
        <p:spPr>
          <a:xfrm rot="136007">
            <a:off x="5478739" y="546992"/>
            <a:ext cx="2828597" cy="280241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PyCharm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866375" y="1228351"/>
            <a:ext cx="5626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7"/>
            </a:pPr>
            <a:r>
              <a:rPr lang="en"/>
              <a:t>Select “Run” and Finish</a:t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3">
            <a:alphaModFix/>
          </a:blip>
          <a:srcRect l="36997" t="26967" r="37695" b="28274"/>
          <a:stretch/>
        </p:blipFill>
        <p:spPr>
          <a:xfrm rot="145237">
            <a:off x="5495424" y="548663"/>
            <a:ext cx="2815778" cy="280130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637775" y="1228343"/>
            <a:ext cx="4654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en" dirty="0"/>
              <a:t>Accept the Jetbrains Privacy Policy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en" dirty="0"/>
              <a:t>Click “Don’t send” in the Data Sharing window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en" dirty="0"/>
              <a:t>Choose a UI theme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en" dirty="0"/>
              <a:t>Click on “Start using PyCharm”</a:t>
            </a:r>
            <a:endParaRPr dirty="0"/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637775" y="358375"/>
            <a:ext cx="4654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</a:t>
            </a:r>
            <a:r>
              <a:rPr lang="en" dirty="0" smtClean="0"/>
              <a:t>run PyCharm</a:t>
            </a:r>
            <a:endParaRPr dirty="0"/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 l="30228" t="19522" r="33573" b="17134"/>
          <a:stretch/>
        </p:blipFill>
        <p:spPr>
          <a:xfrm rot="134073">
            <a:off x="5475125" y="552790"/>
            <a:ext cx="2841923" cy="279711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>
            <a:spLocks noGrp="1"/>
          </p:cNvSpPr>
          <p:nvPr>
            <p:ph type="ctrTitle"/>
          </p:nvPr>
        </p:nvSpPr>
        <p:spPr>
          <a:xfrm>
            <a:off x="2703525" y="1782250"/>
            <a:ext cx="3486300" cy="117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New Projects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t="6297" r="62898" b="69832"/>
          <a:stretch/>
        </p:blipFill>
        <p:spPr bwMode="auto">
          <a:xfrm rot="155028">
            <a:off x="6779129" y="519664"/>
            <a:ext cx="1640605" cy="1637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new Project</a:t>
            </a:r>
            <a:endParaRPr/>
          </a:p>
        </p:txBody>
      </p:sp>
      <p:sp>
        <p:nvSpPr>
          <p:cNvPr id="186" name="Google Shape;186;p31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835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4201" y="987574"/>
            <a:ext cx="4760801" cy="34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>
            <a:spLocks noGrp="1"/>
          </p:cNvSpPr>
          <p:nvPr>
            <p:ph type="ctrTitle"/>
          </p:nvPr>
        </p:nvSpPr>
        <p:spPr>
          <a:xfrm>
            <a:off x="2703525" y="1782250"/>
            <a:ext cx="3486300" cy="117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Hello, World!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Hello, World!</a:t>
            </a: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2"/>
          </p:nvPr>
        </p:nvSpPr>
        <p:spPr>
          <a:xfrm>
            <a:off x="3761704" y="1385498"/>
            <a:ext cx="27309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Why do we learn “Hello, World”?</a:t>
            </a:r>
            <a:endParaRPr sz="1200" b="1"/>
          </a:p>
        </p:txBody>
      </p:sp>
      <p:sp>
        <p:nvSpPr>
          <p:cNvPr id="168" name="Google Shape;168;p29"/>
          <p:cNvSpPr txBox="1">
            <a:spLocks noGrp="1"/>
          </p:cNvSpPr>
          <p:nvPr>
            <p:ph type="body" idx="1"/>
          </p:nvPr>
        </p:nvSpPr>
        <p:spPr>
          <a:xfrm>
            <a:off x="866375" y="1385498"/>
            <a:ext cx="2730900" cy="610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What is Hello, World?</a:t>
            </a:r>
            <a:endParaRPr sz="1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	</a:t>
            </a:r>
            <a:endParaRPr dirty="0"/>
          </a:p>
        </p:txBody>
      </p:sp>
      <p:sp>
        <p:nvSpPr>
          <p:cNvPr id="170" name="Google Shape;170;p29"/>
          <p:cNvSpPr txBox="1"/>
          <p:nvPr/>
        </p:nvSpPr>
        <p:spPr>
          <a:xfrm>
            <a:off x="866375" y="1575100"/>
            <a:ext cx="27309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 dirty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“Hello, World” is a sample text to print first after setup</a:t>
            </a: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3761700" y="1615525"/>
            <a:ext cx="27309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 dirty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Execution</a:t>
            </a: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73" name="Google Shape;173;p29"/>
          <p:cNvSpPr txBox="1">
            <a:spLocks noGrp="1"/>
          </p:cNvSpPr>
          <p:nvPr>
            <p:ph type="body" idx="2"/>
          </p:nvPr>
        </p:nvSpPr>
        <p:spPr>
          <a:xfrm>
            <a:off x="866375" y="3567610"/>
            <a:ext cx="78204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b="1">
                <a:solidFill>
                  <a:srgbClr val="990000"/>
                </a:solidFill>
              </a:rPr>
              <a:t>How to use “Hello, World”?</a:t>
            </a:r>
            <a:endParaRPr sz="1200" b="1">
              <a:solidFill>
                <a:srgbClr val="990000"/>
              </a:solidFill>
            </a:endParaRPr>
          </a:p>
        </p:txBody>
      </p:sp>
      <p:sp>
        <p:nvSpPr>
          <p:cNvPr id="174" name="Google Shape;174;p29"/>
          <p:cNvSpPr txBox="1"/>
          <p:nvPr/>
        </p:nvSpPr>
        <p:spPr>
          <a:xfrm>
            <a:off x="1031825" y="3922475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D2A35"/>
                </a:solidFill>
                <a:latin typeface="Pangolin"/>
                <a:ea typeface="Pangolin"/>
                <a:cs typeface="Pangolin"/>
                <a:sym typeface="Pangolin"/>
              </a:rPr>
              <a:t>print(‘Hello, World!’)</a:t>
            </a:r>
            <a:endParaRPr sz="1200">
              <a:solidFill>
                <a:srgbClr val="BD2A35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D2A35"/>
                </a:solidFill>
                <a:latin typeface="Pangolin"/>
                <a:ea typeface="Pangolin"/>
                <a:cs typeface="Pangolin"/>
                <a:sym typeface="Pangolin"/>
              </a:rPr>
              <a:t>print(“Hello, World!”)</a:t>
            </a:r>
            <a:endParaRPr sz="1200">
              <a:solidFill>
                <a:srgbClr val="BD2A35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  <p:sp>
        <p:nvSpPr>
          <p:cNvPr id="12" name="Google Shape;185;p31"/>
          <p:cNvSpPr txBox="1">
            <a:spLocks/>
          </p:cNvSpPr>
          <p:nvPr/>
        </p:nvSpPr>
        <p:spPr>
          <a:xfrm>
            <a:off x="3597275" y="2859782"/>
            <a:ext cx="2730900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marR="0" lvl="1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marR="0" lvl="2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marR="0" lvl="3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marR="0" lvl="4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marR="0" lvl="5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marR="0" lvl="6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marR="0" lvl="7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marR="0" lvl="8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 marL="139700" indent="0">
              <a:buNone/>
            </a:pPr>
            <a:r>
              <a:rPr lang="en-CA" sz="1200" dirty="0" smtClean="0"/>
              <a:t>To run:</a:t>
            </a:r>
          </a:p>
          <a:p>
            <a:pPr marL="139700" indent="0">
              <a:buNone/>
            </a:pPr>
            <a:endParaRPr lang="en-US" sz="1200" dirty="0" smtClean="0"/>
          </a:p>
          <a:p>
            <a:pPr marL="368300" indent="-228600">
              <a:buFont typeface="+mj-lt"/>
              <a:buAutoNum type="arabicPeriod"/>
            </a:pPr>
            <a:r>
              <a:rPr lang="en-US" sz="1200" dirty="0" smtClean="0"/>
              <a:t>Press Alt+Shift+F10</a:t>
            </a:r>
          </a:p>
          <a:p>
            <a:pPr marL="368300" indent="-228600">
              <a:buFont typeface="+mj-lt"/>
              <a:buAutoNum type="arabicPeriod"/>
            </a:pPr>
            <a:endParaRPr lang="en-US" sz="1200" dirty="0"/>
          </a:p>
          <a:p>
            <a:pPr marL="368300" indent="-228600">
              <a:buFont typeface="+mj-lt"/>
              <a:buAutoNum type="arabicPeriod"/>
            </a:pPr>
            <a:r>
              <a:rPr lang="en-US" sz="1200" dirty="0" smtClean="0"/>
              <a:t>Press Shift+F10 </a:t>
            </a:r>
            <a:r>
              <a:rPr lang="en-US" sz="1200" b="1" dirty="0" smtClean="0"/>
              <a:t>(for normal running)</a:t>
            </a:r>
            <a:endParaRPr lang="en-US" sz="1200" b="1" dirty="0"/>
          </a:p>
        </p:txBody>
      </p:sp>
      <p:sp>
        <p:nvSpPr>
          <p:cNvPr id="13" name="Google Shape;168;p29"/>
          <p:cNvSpPr txBox="1">
            <a:spLocks/>
          </p:cNvSpPr>
          <p:nvPr/>
        </p:nvSpPr>
        <p:spPr>
          <a:xfrm>
            <a:off x="3785316" y="2139702"/>
            <a:ext cx="2730900" cy="61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marR="0" lvl="1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marR="0" lvl="2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marR="0" lvl="3" indent="-3175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marR="0" lvl="4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marR="0" lvl="5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marR="0" lvl="6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marR="0" lvl="7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marR="0" lvl="8" indent="-34290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 b="0" i="0" u="none" strike="noStrike" cap="none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 smtClean="0"/>
              <a:t>Why use “Hello World”?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 smtClean="0"/>
              <a:t>	</a:t>
            </a:r>
            <a:endParaRPr lang="en-US" dirty="0"/>
          </a:p>
        </p:txBody>
      </p:sp>
      <p:sp>
        <p:nvSpPr>
          <p:cNvPr id="14" name="Google Shape;170;p29"/>
          <p:cNvSpPr txBox="1"/>
          <p:nvPr/>
        </p:nvSpPr>
        <p:spPr>
          <a:xfrm>
            <a:off x="3785316" y="2329304"/>
            <a:ext cx="2730900" cy="314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-CA" sz="12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Traditions</a:t>
            </a: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8" t="5626" r="59648" b="70594"/>
          <a:stretch/>
        </p:blipFill>
        <p:spPr bwMode="auto">
          <a:xfrm rot="163130">
            <a:off x="6787447" y="471436"/>
            <a:ext cx="1617210" cy="163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body" idx="2"/>
          </p:nvPr>
        </p:nvSpPr>
        <p:spPr>
          <a:xfrm>
            <a:off x="3761704" y="1385498"/>
            <a:ext cx="27309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Why is it so popular?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66375" y="1385498"/>
            <a:ext cx="27309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What is Python?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	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7"/>
          <p:cNvSpPr txBox="1"/>
          <p:nvPr/>
        </p:nvSpPr>
        <p:spPr>
          <a:xfrm>
            <a:off x="866375" y="1575100"/>
            <a:ext cx="27309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Programming Language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" name="Google Shape;67;p17"/>
          <p:cNvSpPr txBox="1"/>
          <p:nvPr/>
        </p:nvSpPr>
        <p:spPr>
          <a:xfrm>
            <a:off x="866500" y="2204725"/>
            <a:ext cx="2730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Create a website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Calculations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Machine Learning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Web Crawler</a:t>
            </a:r>
            <a:endParaRPr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3761700" y="1615525"/>
            <a:ext cx="27309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 dirty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Simplicity</a:t>
            </a: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Tons </a:t>
            </a:r>
            <a:r>
              <a:rPr lang="en" sz="1200" dirty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of libraries</a:t>
            </a:r>
            <a:endParaRPr sz="12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3761700" y="2738125"/>
            <a:ext cx="2730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Data mining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Job Opportunities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angolin"/>
              <a:buChar char="●"/>
            </a:pPr>
            <a:r>
              <a:rPr lang="en" sz="12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Practice</a:t>
            </a:r>
            <a:endParaRPr sz="12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3">
            <a:alphaModFix/>
          </a:blip>
          <a:srcRect l="5465" t="-1880" r="63653" b="1880"/>
          <a:stretch/>
        </p:blipFill>
        <p:spPr>
          <a:xfrm rot="141238">
            <a:off x="6822770" y="483407"/>
            <a:ext cx="1581009" cy="162701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7"/>
          <p:cNvSpPr txBox="1"/>
          <p:nvPr/>
        </p:nvSpPr>
        <p:spPr>
          <a:xfrm>
            <a:off x="866500" y="1868225"/>
            <a:ext cx="20961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What can you do with Python?</a:t>
            </a:r>
            <a:endParaRPr sz="1200" b="1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2" name="Google Shape;72;p17"/>
          <p:cNvSpPr txBox="1"/>
          <p:nvPr/>
        </p:nvSpPr>
        <p:spPr>
          <a:xfrm>
            <a:off x="3752150" y="2522825"/>
            <a:ext cx="20166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Why should we learn Python?</a:t>
            </a:r>
            <a:endParaRPr sz="1200" b="1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pic>
        <p:nvPicPr>
          <p:cNvPr id="73" name="Google Shape;73;p17"/>
          <p:cNvPicPr preferRelativeResize="0"/>
          <p:nvPr/>
        </p:nvPicPr>
        <p:blipFill rotWithShape="1">
          <a:blip r:embed="rId4">
            <a:alphaModFix/>
          </a:blip>
          <a:srcRect l="3507" t="12471" r="20406" b="8"/>
          <a:stretch/>
        </p:blipFill>
        <p:spPr>
          <a:xfrm rot="-12">
            <a:off x="866522" y="382538"/>
            <a:ext cx="6957226" cy="4501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7"/>
          <p:cNvPicPr preferRelativeResize="0"/>
          <p:nvPr/>
        </p:nvPicPr>
        <p:blipFill rotWithShape="1">
          <a:blip r:embed="rId5">
            <a:alphaModFix/>
          </a:blip>
          <a:srcRect l="3450" t="12349" r="14007"/>
          <a:stretch/>
        </p:blipFill>
        <p:spPr>
          <a:xfrm rot="12">
            <a:off x="866521" y="382539"/>
            <a:ext cx="6957226" cy="450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7"/>
          <p:cNvPicPr preferRelativeResize="0"/>
          <p:nvPr/>
        </p:nvPicPr>
        <p:blipFill rotWithShape="1">
          <a:blip r:embed="rId6">
            <a:alphaModFix/>
          </a:blip>
          <a:srcRect l="3394" t="12018" r="22173"/>
          <a:stretch/>
        </p:blipFill>
        <p:spPr>
          <a:xfrm rot="-2">
            <a:off x="866515" y="382527"/>
            <a:ext cx="6957226" cy="450179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ctrTitle"/>
          </p:nvPr>
        </p:nvSpPr>
        <p:spPr>
          <a:xfrm>
            <a:off x="2703525" y="1231175"/>
            <a:ext cx="3486300" cy="210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Python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Python</a:t>
            </a:r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866375" y="1228351"/>
            <a:ext cx="5626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Click on “Windows” in the “Downloads” tab</a:t>
            </a:r>
            <a:endParaRPr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3">
            <a:alphaModFix/>
          </a:blip>
          <a:srcRect l="30584" t="26808" r="52866" b="38821"/>
          <a:stretch/>
        </p:blipFill>
        <p:spPr>
          <a:xfrm rot="135072">
            <a:off x="6820070" y="517803"/>
            <a:ext cx="1575611" cy="160022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>
            <a:spLocks noGrp="1"/>
          </p:cNvSpPr>
          <p:nvPr>
            <p:ph type="body" idx="4294967295"/>
          </p:nvPr>
        </p:nvSpPr>
        <p:spPr>
          <a:xfrm>
            <a:off x="866375" y="3567610"/>
            <a:ext cx="78204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b="1">
                <a:solidFill>
                  <a:srgbClr val="990000"/>
                </a:solidFill>
              </a:rPr>
              <a:t>Go to Python.org</a:t>
            </a:r>
            <a:endParaRPr sz="1200" b="1">
              <a:solidFill>
                <a:srgbClr val="99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37775" y="358375"/>
            <a:ext cx="4813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Python</a:t>
            </a:r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637775" y="1228350"/>
            <a:ext cx="45693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r>
              <a:rPr lang="en"/>
              <a:t>Click on “Download Windows x86 executable installer”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Download “Download Windows x86-64 executable installer” if it is 64 bits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r>
              <a:rPr lang="en"/>
              <a:t>Open “Python” from your downloads bar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l="11550" t="23687" r="57957" b="22305"/>
          <a:stretch/>
        </p:blipFill>
        <p:spPr>
          <a:xfrm rot="123423">
            <a:off x="5499931" y="552797"/>
            <a:ext cx="2788288" cy="27778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637775" y="358375"/>
            <a:ext cx="4813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Python</a:t>
            </a:r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637775" y="1228343"/>
            <a:ext cx="4813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4"/>
            </a:pPr>
            <a:r>
              <a:rPr lang="en"/>
              <a:t>Click “Add Python 3.7 to PATH”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4"/>
            </a:pPr>
            <a:r>
              <a:rPr lang="en"/>
              <a:t>Click “Install Now”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l="17456" t="22110" r="45629" b="14171"/>
          <a:stretch/>
        </p:blipFill>
        <p:spPr>
          <a:xfrm rot="133248">
            <a:off x="5461923" y="571253"/>
            <a:ext cx="2832755" cy="27503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Python</a:t>
            </a:r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866375" y="1228351"/>
            <a:ext cx="5626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6"/>
            </a:pPr>
            <a:r>
              <a:rPr lang="en"/>
              <a:t>Press “close” on the “Setup was successful” window</a:t>
            </a:r>
            <a:endParaRPr/>
          </a:p>
        </p:txBody>
      </p:sp>
      <p:pic>
        <p:nvPicPr>
          <p:cNvPr id="115" name="Google Shape;115;p22" descr="Python Installation successful"/>
          <p:cNvPicPr preferRelativeResize="0"/>
          <p:nvPr/>
        </p:nvPicPr>
        <p:blipFill rotWithShape="1">
          <a:blip r:embed="rId3">
            <a:alphaModFix/>
          </a:blip>
          <a:srcRect l="26652" t="6305" r="35430" b="32412"/>
          <a:stretch/>
        </p:blipFill>
        <p:spPr>
          <a:xfrm rot="128408">
            <a:off x="6817047" y="530521"/>
            <a:ext cx="1589205" cy="158398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2703525" y="1231175"/>
            <a:ext cx="3486300" cy="210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PyCharm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PyCharm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866375" y="1228351"/>
            <a:ext cx="56262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Click on “DOWNLOAD”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On the windows tab, click “Download” under “Community”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Open PyCharm from your downloads bar</a:t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l="52390" t="43303" r="26579" b="21744"/>
          <a:stretch/>
        </p:blipFill>
        <p:spPr>
          <a:xfrm rot="143461">
            <a:off x="6805544" y="532476"/>
            <a:ext cx="1588686" cy="158007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>
            <a:spLocks noGrp="1"/>
          </p:cNvSpPr>
          <p:nvPr>
            <p:ph type="body" idx="4294967295"/>
          </p:nvPr>
        </p:nvSpPr>
        <p:spPr>
          <a:xfrm>
            <a:off x="866375" y="3567610"/>
            <a:ext cx="78204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b="1">
                <a:solidFill>
                  <a:srgbClr val="990000"/>
                </a:solidFill>
              </a:rPr>
              <a:t>Go to jetbrains.com/pycharm/</a:t>
            </a:r>
            <a:endParaRPr sz="1200" b="1">
              <a:solidFill>
                <a:srgbClr val="99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28603" y="4741832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ngolin" charset="0"/>
              </a:rPr>
              <a:t>HEHology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  <a:latin typeface="Pangoli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aques template">
  <a:themeElements>
    <a:clrScheme name="Custom 347">
      <a:dk1>
        <a:srgbClr val="434343"/>
      </a:dk1>
      <a:lt1>
        <a:srgbClr val="FFFFFF"/>
      </a:lt1>
      <a:dk2>
        <a:srgbClr val="0B5394"/>
      </a:dk2>
      <a:lt2>
        <a:srgbClr val="D5DDE4"/>
      </a:lt2>
      <a:accent1>
        <a:srgbClr val="55AAEE"/>
      </a:accent1>
      <a:accent2>
        <a:srgbClr val="FFBA3F"/>
      </a:accent2>
      <a:accent3>
        <a:srgbClr val="BDE06C"/>
      </a:accent3>
      <a:accent4>
        <a:srgbClr val="6AD8D6"/>
      </a:accent4>
      <a:accent5>
        <a:srgbClr val="AE98E4"/>
      </a:accent5>
      <a:accent6>
        <a:srgbClr val="F55A5A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709</Words>
  <Application>Microsoft Office PowerPoint</Application>
  <PresentationFormat>On-screen Show (16:9)</PresentationFormat>
  <Paragraphs>163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Pangolin</vt:lpstr>
      <vt:lpstr>Inconsolata</vt:lpstr>
      <vt:lpstr>Jaques template</vt:lpstr>
      <vt:lpstr>Python &amp; Hello World  Python Class #1</vt:lpstr>
      <vt:lpstr>Python</vt:lpstr>
      <vt:lpstr>How to install Python</vt:lpstr>
      <vt:lpstr>How to install Python</vt:lpstr>
      <vt:lpstr>How to install Python</vt:lpstr>
      <vt:lpstr>How to install Python</vt:lpstr>
      <vt:lpstr>How to install Python</vt:lpstr>
      <vt:lpstr>How to install PyCharm</vt:lpstr>
      <vt:lpstr>How to install PyCharm</vt:lpstr>
      <vt:lpstr>How to install PyCharm</vt:lpstr>
      <vt:lpstr>How to install PyCharm</vt:lpstr>
      <vt:lpstr>How to run PyCharm</vt:lpstr>
      <vt:lpstr>Creating New Projects</vt:lpstr>
      <vt:lpstr>Create new Project</vt:lpstr>
      <vt:lpstr>Hello, World!</vt:lpstr>
      <vt:lpstr>Hello, World!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&amp; Hello World  Python Class #1</dc:title>
  <cp:lastModifiedBy>Windows User</cp:lastModifiedBy>
  <cp:revision>7</cp:revision>
  <dcterms:modified xsi:type="dcterms:W3CDTF">2020-07-20T21:58:50Z</dcterms:modified>
</cp:coreProperties>
</file>